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9" r:id="rId4"/>
    <p:sldId id="260" r:id="rId5"/>
    <p:sldId id="275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7241" autoAdjust="0"/>
  </p:normalViewPr>
  <p:slideViewPr>
    <p:cSldViewPr snapToGrid="0">
      <p:cViewPr varScale="1">
        <p:scale>
          <a:sx n="86" d="100"/>
          <a:sy n="86" d="100"/>
        </p:scale>
        <p:origin x="18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8C19E-EF6B-4C34-87A0-95417B8B00A4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26EBC-7F97-4822-9330-2759CCA7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6EBC-7F97-4822-9330-2759CCA7A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6EBC-7F97-4822-9330-2759CCA7A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6EBC-7F97-4822-9330-2759CCA7A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4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6EBC-7F97-4822-9330-2759CCA7A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6EBC-7F97-4822-9330-2759CCA7AE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6EBC-7F97-4822-9330-2759CCA7AE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2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2" y="365127"/>
            <a:ext cx="8319408" cy="8434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316736"/>
            <a:ext cx="8319408" cy="486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7878" y="6446156"/>
            <a:ext cx="6339569" cy="281214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872" y="6371523"/>
            <a:ext cx="49802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F06B653-3632-4050-BC1B-301D5D154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500468" y="6271018"/>
            <a:ext cx="586381" cy="49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r="44819"/>
          <a:stretch/>
        </p:blipFill>
        <p:spPr>
          <a:xfrm>
            <a:off x="7384596" y="6235658"/>
            <a:ext cx="1083216" cy="56900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30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9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Analyzing Reliability in Hybrid Compute Units, IEEE CIC 2015, October 28 - 30, 2015, Hangzhou.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06B653-3632-4050-BC1B-301D5D15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2370" y="6380843"/>
            <a:ext cx="7845879" cy="365125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872" y="6371523"/>
            <a:ext cx="49802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F06B653-3632-4050-BC1B-301D5D154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nformatik.tuwien.ac.at/teaching/phdschool" TargetMode="External"/><Relationship Id="rId3" Type="http://schemas.openxmlformats.org/officeDocument/2006/relationships/hyperlink" Target="http://www.smart-society-project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758" y="1869988"/>
            <a:ext cx="9144000" cy="9885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69558" y="2061112"/>
            <a:ext cx="8308682" cy="2727926"/>
          </a:xfrm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latin typeface="Century Schoolbook L" pitchFamily="18"/>
                <a:ea typeface="DejaVu Sans" pitchFamily="2"/>
              </a:rPr>
              <a:t>Analyzing Reliability </a:t>
            </a:r>
            <a:r>
              <a:rPr lang="en-US" sz="3200" dirty="0" smtClean="0">
                <a:latin typeface="Century Schoolbook L" pitchFamily="18"/>
                <a:ea typeface="DejaVu Sans" pitchFamily="2"/>
              </a:rPr>
              <a:t>in Hybrid </a:t>
            </a:r>
            <a:r>
              <a:rPr lang="en-US" sz="3200" dirty="0">
                <a:latin typeface="Century Schoolbook L" pitchFamily="18"/>
                <a:ea typeface="DejaVu Sans" pitchFamily="2"/>
              </a:rPr>
              <a:t>Compute Units</a:t>
            </a:r>
            <a:endParaRPr lang="en-US" sz="2600" dirty="0" smtClean="0">
              <a:latin typeface="Arial" pitchFamily="34"/>
              <a:ea typeface="DejaVu Sans" pitchFamily="2"/>
            </a:endParaRPr>
          </a:p>
          <a:p>
            <a:pPr marL="0" lvl="0" indent="0" algn="ctr">
              <a:buNone/>
            </a:pPr>
            <a:endParaRPr lang="en-US" sz="2400" i="1" dirty="0" smtClean="0">
              <a:latin typeface="Ubuntu Light" pitchFamily="2"/>
              <a:ea typeface="DejaVu Sans" pitchFamily="2"/>
            </a:endParaRPr>
          </a:p>
          <a:p>
            <a:pPr marL="0" lvl="0" indent="0" algn="ctr">
              <a:buNone/>
            </a:pPr>
            <a:r>
              <a:rPr lang="en-US" sz="2400" i="1" dirty="0" smtClean="0">
                <a:latin typeface="Ubuntu Light" pitchFamily="2"/>
                <a:ea typeface="DejaVu Sans" pitchFamily="2"/>
              </a:rPr>
              <a:t>Muhammad </a:t>
            </a:r>
            <a:r>
              <a:rPr lang="en-US" sz="2400" i="1" dirty="0">
                <a:latin typeface="Ubuntu Light" pitchFamily="2"/>
                <a:ea typeface="DejaVu Sans" pitchFamily="2"/>
              </a:rPr>
              <a:t>Candra</a:t>
            </a:r>
            <a:r>
              <a:rPr lang="en-US" sz="2000" dirty="0">
                <a:solidFill>
                  <a:srgbClr val="666666"/>
                </a:solidFill>
                <a:latin typeface="Ubuntu Light" pitchFamily="2"/>
                <a:ea typeface="DejaVu Sans" pitchFamily="2"/>
              </a:rPr>
              <a:t>, </a:t>
            </a:r>
            <a:r>
              <a:rPr lang="en-US" sz="2400" dirty="0">
                <a:latin typeface="Ubuntu Light" pitchFamily="2"/>
                <a:ea typeface="DejaVu Sans" pitchFamily="2"/>
              </a:rPr>
              <a:t>Hong-Linh Truong, </a:t>
            </a:r>
            <a:r>
              <a:rPr lang="en-US" sz="2400" dirty="0" err="1">
                <a:latin typeface="Ubuntu Light" pitchFamily="2"/>
                <a:ea typeface="DejaVu Sans" pitchFamily="2"/>
              </a:rPr>
              <a:t>Schahram</a:t>
            </a:r>
            <a:r>
              <a:rPr lang="en-US" sz="2400" dirty="0">
                <a:latin typeface="Ubuntu Light" pitchFamily="2"/>
                <a:ea typeface="DejaVu Sans" pitchFamily="2"/>
              </a:rPr>
              <a:t> </a:t>
            </a:r>
            <a:r>
              <a:rPr lang="en-US" sz="2400" dirty="0" err="1">
                <a:latin typeface="Ubuntu Light" pitchFamily="2"/>
                <a:ea typeface="DejaVu Sans" pitchFamily="2"/>
              </a:rPr>
              <a:t>Dustdar</a:t>
            </a:r>
            <a:endParaRPr lang="en-US" sz="2400" dirty="0">
              <a:latin typeface="Ubuntu Light" pitchFamily="2"/>
              <a:ea typeface="DejaVu Sans" pitchFamily="2"/>
            </a:endParaRPr>
          </a:p>
          <a:p>
            <a:pPr marL="0" lvl="0" indent="0" algn="ctr">
              <a:buNone/>
            </a:pPr>
            <a:endParaRPr lang="en-US" sz="2000" dirty="0">
              <a:solidFill>
                <a:srgbClr val="666666"/>
              </a:solidFill>
              <a:latin typeface="Ubuntu Light" pitchFamily="2"/>
              <a:ea typeface="DejaVu Sans" pitchFamily="2"/>
            </a:endParaRPr>
          </a:p>
          <a:p>
            <a:pPr marL="0" lvl="0" indent="0" algn="ctr">
              <a:buNone/>
            </a:pPr>
            <a:r>
              <a:rPr lang="en-US" sz="2000" dirty="0">
                <a:solidFill>
                  <a:srgbClr val="666666"/>
                </a:solidFill>
                <a:latin typeface="Ubuntu Light" pitchFamily="2"/>
                <a:ea typeface="DejaVu Sans" pitchFamily="2"/>
              </a:rPr>
              <a:t>Distributed </a:t>
            </a:r>
            <a:r>
              <a:rPr lang="en-US" sz="2000" dirty="0" smtClean="0">
                <a:solidFill>
                  <a:srgbClr val="666666"/>
                </a:solidFill>
                <a:latin typeface="Ubuntu Light" pitchFamily="2"/>
                <a:ea typeface="DejaVu Sans" pitchFamily="2"/>
              </a:rPr>
              <a:t>Systems </a:t>
            </a:r>
            <a:r>
              <a:rPr lang="en-US" sz="2000" dirty="0">
                <a:solidFill>
                  <a:srgbClr val="666666"/>
                </a:solidFill>
                <a:latin typeface="Ubuntu Light" pitchFamily="2"/>
                <a:ea typeface="DejaVu Sans" pitchFamily="2"/>
              </a:rPr>
              <a:t>Group</a:t>
            </a:r>
          </a:p>
          <a:p>
            <a:pPr marL="0" lvl="0" indent="0" algn="ctr">
              <a:buNone/>
            </a:pPr>
            <a:r>
              <a:rPr lang="en-US" sz="2400" dirty="0" smtClean="0">
                <a:solidFill>
                  <a:srgbClr val="666666"/>
                </a:solidFill>
                <a:latin typeface="Ubuntu Light" pitchFamily="2"/>
                <a:ea typeface="DejaVu Sans" pitchFamily="2"/>
              </a:rPr>
              <a:t>TU Wien</a:t>
            </a:r>
            <a:endParaRPr lang="en-US" sz="2400" dirty="0">
              <a:solidFill>
                <a:srgbClr val="666666"/>
              </a:solidFill>
              <a:latin typeface="Ubuntu Light" pitchFamily="2"/>
              <a:ea typeface="DejaVu 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029665" y="5920386"/>
            <a:ext cx="960574" cy="8162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54827" y="6380312"/>
            <a:ext cx="2830333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entury Schoolbook L" pitchFamily="18"/>
                <a:ea typeface="DejaVu Sans" pitchFamily="2"/>
                <a:cs typeface="Lohit Hindi" pitchFamily="2"/>
              </a:rPr>
              <a:t>Distributed </a:t>
            </a:r>
            <a:r>
              <a:rPr lang="en-US" sz="1800" b="0" i="0" u="none" strike="noStrike" kern="1200" dirty="0" smtClean="0">
                <a:ln>
                  <a:noFill/>
                </a:ln>
                <a:solidFill>
                  <a:srgbClr val="666666"/>
                </a:solidFill>
                <a:latin typeface="Century Schoolbook L" pitchFamily="18"/>
                <a:ea typeface="DejaVu Sans" pitchFamily="2"/>
                <a:cs typeface="Lohit Hindi" pitchFamily="2"/>
              </a:rPr>
              <a:t>Systems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entury Schoolbook L" pitchFamily="18"/>
                <a:ea typeface="DejaVu Sans" pitchFamily="2"/>
                <a:cs typeface="Lohit Hindi" pitchFamily="2"/>
              </a:rPr>
              <a:t>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362" y="73162"/>
            <a:ext cx="8388877" cy="975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r" hangingPunct="0"/>
            <a:r>
              <a:rPr lang="en-US" sz="2000" dirty="0">
                <a:latin typeface="Century Schoolbook L" pitchFamily="18"/>
                <a:ea typeface="DejaVu Sans" pitchFamily="2"/>
                <a:cs typeface="Lohit Hindi" pitchFamily="2"/>
              </a:rPr>
              <a:t>IEEE International Conference on Collaboration and Internet </a:t>
            </a:r>
            <a:r>
              <a:rPr lang="en-US" sz="2000" dirty="0" smtClean="0">
                <a:latin typeface="Century Schoolbook L" pitchFamily="18"/>
                <a:ea typeface="DejaVu Sans" pitchFamily="2"/>
                <a:cs typeface="Lohit Hindi" pitchFamily="2"/>
              </a:rPr>
              <a:t>Computing</a:t>
            </a:r>
          </a:p>
          <a:p>
            <a:pPr lvl="0" algn="r" hangingPunct="0"/>
            <a:r>
              <a:rPr lang="en-US" sz="2000" dirty="0" smtClean="0">
                <a:latin typeface="Century Schoolbook L" pitchFamily="18"/>
                <a:ea typeface="DejaVu Sans" pitchFamily="2"/>
                <a:cs typeface="Lohit Hindi" pitchFamily="2"/>
              </a:rPr>
              <a:t>(IEEE CIC 2015)</a:t>
            </a:r>
            <a:endParaRPr lang="en-US" sz="2000" dirty="0">
              <a:latin typeface="Century Schoolbook L" pitchFamily="18"/>
              <a:ea typeface="DejaVu Sans" pitchFamily="2"/>
              <a:cs typeface="Lohit Hindi" pitchFamily="2"/>
            </a:endParaRPr>
          </a:p>
          <a:p>
            <a:pPr lvl="0" algn="r" hangingPunct="0"/>
            <a:r>
              <a:rPr lang="en-US" sz="2000" dirty="0" smtClean="0">
                <a:latin typeface="Century Schoolbook L" pitchFamily="18"/>
                <a:ea typeface="DejaVu Sans" pitchFamily="2"/>
                <a:cs typeface="Lohit Hindi" pitchFamily="2"/>
              </a:rPr>
              <a:t>        </a:t>
            </a:r>
            <a:r>
              <a:rPr lang="en-US" sz="2000" dirty="0">
                <a:latin typeface="Century Schoolbook L" pitchFamily="18"/>
                <a:ea typeface="DejaVu Sans" pitchFamily="2"/>
                <a:cs typeface="Lohit Hindi" pitchFamily="2"/>
              </a:rPr>
              <a:t>October 28 - October 30, 2015, Hangzhou, China</a:t>
            </a:r>
            <a:endParaRPr lang="en-US" sz="2000" b="0" i="0" u="none" strike="noStrike" kern="1200" dirty="0">
              <a:ln>
                <a:noFill/>
              </a:ln>
              <a:latin typeface="Century Schoolbook L" pitchFamily="18"/>
              <a:ea typeface="DejaVu Sans" pitchFamily="2"/>
              <a:cs typeface="Lohit Hindi" pitchFamily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758" y="5855908"/>
            <a:ext cx="3457134" cy="100209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4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Calculation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The individual reliability profile for each units</a:t>
            </a:r>
          </a:p>
          <a:p>
            <a:pPr lvl="1"/>
            <a:r>
              <a:rPr lang="en-US" dirty="0" smtClean="0"/>
              <a:t>Collective dependency</a:t>
            </a:r>
          </a:p>
          <a:p>
            <a:r>
              <a:rPr lang="en-US" dirty="0" smtClean="0"/>
              <a:t>Outcome:</a:t>
            </a:r>
          </a:p>
          <a:p>
            <a:pPr lvl="1"/>
            <a:r>
              <a:rPr lang="en-US" dirty="0" smtClean="0"/>
              <a:t>The reliability for executing a set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tasks.</a:t>
            </a:r>
          </a:p>
          <a:p>
            <a:r>
              <a:rPr lang="en-US" dirty="0" smtClean="0"/>
              <a:t>Steps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Obtain individual reliability on time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or on execution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457200" lvl="1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cs typeface="Times New Roman" panose="02020603050405020304" pitchFamily="18" charset="0"/>
              </a:rPr>
              <a:t>Calculate the reliability for each role</a:t>
            </a:r>
          </a:p>
          <a:p>
            <a:pPr marL="457200" lvl="1" indent="0">
              <a:buNone/>
            </a:pP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dirty="0" smtClean="0">
                <a:cs typeface="Times New Roman" panose="02020603050405020304" pitchFamily="18" charset="0"/>
              </a:rPr>
              <a:t>Calculate the reliability of the task executions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9556" y="45865"/>
            <a:ext cx="329128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[Reliability Analysis Framework]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326" y="3963935"/>
            <a:ext cx="2984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326" y="4382035"/>
            <a:ext cx="2984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396" y="4808814"/>
            <a:ext cx="2984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3</a:t>
            </a:r>
            <a:endParaRPr lang="en-US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Calculation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Obtain </a:t>
            </a:r>
            <a:r>
              <a:rPr lang="en-US" dirty="0"/>
              <a:t>individual reliability </a:t>
            </a:r>
            <a:endParaRPr lang="en-US" dirty="0" smtClean="0"/>
          </a:p>
          <a:p>
            <a:pPr lvl="1"/>
            <a:r>
              <a:rPr lang="en-US" dirty="0" smtClean="0"/>
              <a:t>(continuous) on </a:t>
            </a:r>
            <a:r>
              <a:rPr lang="en-US" dirty="0"/>
              <a:t>time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</a:t>
            </a:r>
            <a:r>
              <a:rPr lang="en-US" dirty="0" smtClean="0"/>
              <a:t>(for machine-based units) or </a:t>
            </a:r>
          </a:p>
          <a:p>
            <a:pPr lvl="1"/>
            <a:r>
              <a:rPr lang="en-US" dirty="0" smtClean="0"/>
              <a:t>(discrete) on </a:t>
            </a:r>
            <a:r>
              <a:rPr lang="en-US" dirty="0"/>
              <a:t>execution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/>
              <a:t>(for </a:t>
            </a:r>
            <a:r>
              <a:rPr lang="en-US" dirty="0" smtClean="0"/>
              <a:t>human-based </a:t>
            </a:r>
            <a:r>
              <a:rPr lang="en-US" dirty="0"/>
              <a:t>units)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Domain-specific individual reliability model</a:t>
            </a:r>
          </a:p>
          <a:p>
            <a:pPr marL="457200" lvl="1" indent="0"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For example (for human units), binomial </a:t>
            </a:r>
            <a:r>
              <a:rPr lang="en-US" dirty="0">
                <a:cs typeface="Times New Roman" panose="02020603050405020304" pitchFamily="18" charset="0"/>
              </a:rPr>
              <a:t>distribution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f(k) = (1 - p) 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R(k) = (1 - p) 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	How to get p?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9556" y="45865"/>
            <a:ext cx="329128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[Reliability Analysis Framework]</a:t>
            </a:r>
            <a:endParaRPr lang="en-US" dirty="0"/>
          </a:p>
        </p:txBody>
      </p:sp>
      <p:sp>
        <p:nvSpPr>
          <p:cNvPr id="7" name="Bent Arrow 6"/>
          <p:cNvSpPr/>
          <p:nvPr/>
        </p:nvSpPr>
        <p:spPr>
          <a:xfrm flipV="1">
            <a:off x="963168" y="4888992"/>
            <a:ext cx="377952" cy="4267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55" y="4840608"/>
            <a:ext cx="2136589" cy="664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168" y="1366527"/>
            <a:ext cx="2984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Calculation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    Calculate </a:t>
            </a:r>
            <a:r>
              <a:rPr lang="en-US" dirty="0">
                <a:cs typeface="Times New Roman" panose="02020603050405020304" pitchFamily="18" charset="0"/>
              </a:rPr>
              <a:t>the reliability for each role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Reliability of statics set of unis</a:t>
            </a:r>
          </a:p>
          <a:p>
            <a:pPr lvl="2"/>
            <a:r>
              <a:rPr lang="en-US" dirty="0" smtClean="0"/>
              <a:t>Simplex</a:t>
            </a:r>
          </a:p>
          <a:p>
            <a:pPr lvl="2"/>
            <a:r>
              <a:rPr lang="en-US" dirty="0" smtClean="0"/>
              <a:t>Parallel / serial structure</a:t>
            </a:r>
          </a:p>
          <a:p>
            <a:pPr lvl="2"/>
            <a:r>
              <a:rPr lang="en-US" dirty="0" smtClean="0"/>
              <a:t>Static and dynamic redundancy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Reliability of Virtual Standby Units (VSU)</a:t>
            </a:r>
          </a:p>
          <a:p>
            <a:pPr lvl="2"/>
            <a:r>
              <a:rPr lang="en-US" dirty="0" smtClean="0"/>
              <a:t>Similar to M-of-N redundancy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9556" y="45865"/>
            <a:ext cx="329128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[Reliability Analysis Framework]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363" y="1342143"/>
            <a:ext cx="2984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162" y="4194048"/>
            <a:ext cx="3193582" cy="1926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6" y="5568506"/>
            <a:ext cx="4620270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Calculation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316737"/>
            <a:ext cx="8319408" cy="9305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     Calculate </a:t>
            </a:r>
            <a:r>
              <a:rPr lang="en-US" dirty="0">
                <a:cs typeface="Times New Roman" panose="02020603050405020304" pitchFamily="18" charset="0"/>
              </a:rPr>
              <a:t>the reliability of the task </a:t>
            </a:r>
            <a:r>
              <a:rPr lang="en-US" dirty="0" smtClean="0">
                <a:cs typeface="Times New Roman" panose="02020603050405020304" pitchFamily="18" charset="0"/>
              </a:rPr>
              <a:t>executions</a:t>
            </a:r>
          </a:p>
          <a:p>
            <a:pPr marL="0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	using </a:t>
            </a:r>
            <a:r>
              <a:rPr lang="en-US" sz="2000" i="1" dirty="0" smtClean="0">
                <a:cs typeface="Times New Roman" panose="02020603050405020304" pitchFamily="18" charset="0"/>
              </a:rPr>
              <a:t>Execution Spanning Tree</a:t>
            </a:r>
            <a:r>
              <a:rPr lang="en-US" sz="2000" dirty="0" smtClean="0">
                <a:cs typeface="Times New Roman" panose="02020603050405020304" pitchFamily="18" charset="0"/>
              </a:rPr>
              <a:t> (EST)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9556" y="45865"/>
            <a:ext cx="329128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[Reliability Analysis Framework]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643" y="1366527"/>
            <a:ext cx="2984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3</a:t>
            </a:r>
            <a:endParaRPr lang="en-US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05473" y="2344816"/>
            <a:ext cx="4890307" cy="2664775"/>
            <a:chOff x="4105473" y="2344816"/>
            <a:chExt cx="4890307" cy="2664775"/>
          </a:xfrm>
        </p:grpSpPr>
        <p:sp>
          <p:nvSpPr>
            <p:cNvPr id="10" name="Right Arrow 9"/>
            <p:cNvSpPr/>
            <p:nvPr/>
          </p:nvSpPr>
          <p:spPr>
            <a:xfrm>
              <a:off x="4105473" y="3356660"/>
              <a:ext cx="384385" cy="439001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9731" y="2344816"/>
              <a:ext cx="4406049" cy="266477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462253" y="4982348"/>
            <a:ext cx="41214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SAS,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sz="1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4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0899" y="2217624"/>
            <a:ext cx="3862161" cy="3915054"/>
            <a:chOff x="80899" y="2217624"/>
            <a:chExt cx="3862161" cy="3915054"/>
          </a:xfrm>
        </p:grpSpPr>
        <p:sp>
          <p:nvSpPr>
            <p:cNvPr id="13" name="TextBox 12"/>
            <p:cNvSpPr txBox="1"/>
            <p:nvPr/>
          </p:nvSpPr>
          <p:spPr>
            <a:xfrm>
              <a:off x="3320774" y="2217624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(IMP)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1552" y="2217624"/>
              <a:ext cx="662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(HCP)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9356" y="2217624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(SAS)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2466" y="2217624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(SN)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4491" y="2217624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VSU</a:t>
              </a:r>
              <a:r>
                <a:rPr lang="en-US" sz="1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535" y="2476633"/>
              <a:ext cx="3802481" cy="31435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0899" y="5577462"/>
              <a:ext cx="1002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VSU</a:t>
              </a:r>
              <a:r>
                <a:rPr lang="en-US" sz="1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Cz</a:t>
              </a:r>
              <a:r>
                <a:rPr lang="en-US" sz="1400" i="1" baseline="3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68446" y="5571453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VSU</a:t>
              </a:r>
              <a:r>
                <a:rPr lang="en-US" sz="1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1400" i="1" baseline="3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2351" y="5803014"/>
              <a:ext cx="1024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VSU</a:t>
              </a:r>
              <a:r>
                <a:rPr lang="en-US" sz="1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Cz</a:t>
              </a:r>
              <a:r>
                <a:rPr lang="en-US" sz="1400" i="1" baseline="3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6513" y="5824901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VSU</a:t>
              </a:r>
              <a:r>
                <a:rPr lang="en-US" sz="1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1400" i="1" baseline="3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4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Calculation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316737"/>
            <a:ext cx="8319408" cy="9305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     Calculate </a:t>
            </a:r>
            <a:r>
              <a:rPr lang="en-US" dirty="0">
                <a:cs typeface="Times New Roman" panose="02020603050405020304" pitchFamily="18" charset="0"/>
              </a:rPr>
              <a:t>the reliability of the task </a:t>
            </a:r>
            <a:r>
              <a:rPr lang="en-US" dirty="0" smtClean="0">
                <a:cs typeface="Times New Roman" panose="02020603050405020304" pitchFamily="18" charset="0"/>
              </a:rPr>
              <a:t>executions</a:t>
            </a:r>
          </a:p>
          <a:p>
            <a:pPr marL="0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	using </a:t>
            </a:r>
            <a:r>
              <a:rPr lang="en-US" sz="2000" i="1" dirty="0" smtClean="0">
                <a:cs typeface="Times New Roman" panose="02020603050405020304" pitchFamily="18" charset="0"/>
              </a:rPr>
              <a:t>Execution Spanning Tree</a:t>
            </a:r>
            <a:r>
              <a:rPr lang="en-US" sz="2000" dirty="0" smtClean="0">
                <a:cs typeface="Times New Roman" panose="02020603050405020304" pitchFamily="18" charset="0"/>
              </a:rPr>
              <a:t> (EST)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9556" y="45865"/>
            <a:ext cx="329128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[Reliability Analysis Framework]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643" y="1366527"/>
            <a:ext cx="2984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3</a:t>
            </a:r>
            <a:endParaRPr lang="en-US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6342" y="2369079"/>
            <a:ext cx="35285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/>
              <a:t>, as a set of ESTs, 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SAS,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IMP, HCP,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35" y="4603836"/>
            <a:ext cx="4925112" cy="400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19" y="5031373"/>
            <a:ext cx="1905266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 and Analytics for Hybrid Computing Systems (RAHYMS)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GridSim</a:t>
            </a:r>
            <a:r>
              <a:rPr lang="en-US" dirty="0" smtClean="0"/>
              <a:t> toolkit</a:t>
            </a:r>
          </a:p>
          <a:p>
            <a:pPr lvl="1"/>
            <a:r>
              <a:rPr lang="en-US" dirty="0" smtClean="0"/>
              <a:t>Features</a:t>
            </a:r>
          </a:p>
          <a:p>
            <a:pPr lvl="2"/>
            <a:r>
              <a:rPr lang="en-US" dirty="0" smtClean="0"/>
              <a:t>Simulate a pool of resources (machine-based and human-based units)</a:t>
            </a:r>
          </a:p>
          <a:p>
            <a:pPr lvl="2"/>
            <a:r>
              <a:rPr lang="en-US" dirty="0" smtClean="0"/>
              <a:t>Simulate task requests generation</a:t>
            </a:r>
          </a:p>
          <a:p>
            <a:pPr lvl="2"/>
            <a:r>
              <a:rPr lang="en-US" dirty="0" smtClean="0"/>
              <a:t>Strategies for HCU formation</a:t>
            </a:r>
          </a:p>
          <a:p>
            <a:pPr lvl="2"/>
            <a:r>
              <a:rPr lang="en-US" dirty="0" smtClean="0"/>
              <a:t>Reliability analysis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3034" y="45865"/>
            <a:ext cx="340189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[Implementation &amp; Experiments]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VSUs</a:t>
            </a:r>
          </a:p>
          <a:p>
            <a:pPr lvl="1"/>
            <a:r>
              <a:rPr lang="en-US" dirty="0" smtClean="0"/>
              <a:t>Sensors</a:t>
            </a:r>
          </a:p>
          <a:p>
            <a:pPr lvl="2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R(t) = e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lvl="1"/>
            <a:r>
              <a:rPr lang="en-US" dirty="0" smtClean="0"/>
              <a:t>Human: Citizens and Inspectors</a:t>
            </a:r>
          </a:p>
          <a:p>
            <a:pPr lvl="2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R(k) = (1 - p)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914400" lvl="2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 = k / 30</a:t>
            </a:r>
          </a:p>
          <a:p>
            <a:pPr marL="914400" lvl="2" indent="0">
              <a:buNone/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/>
              <a:t>Assumed static:</a:t>
            </a:r>
          </a:p>
          <a:p>
            <a:pPr lvl="1"/>
            <a:r>
              <a:rPr lang="en-US" sz="1800" dirty="0" smtClean="0"/>
              <a:t>Infrastructure Management Platform (IMP)</a:t>
            </a:r>
          </a:p>
          <a:p>
            <a:pPr lvl="1"/>
            <a:r>
              <a:rPr lang="en-US" sz="1800" dirty="0" smtClean="0"/>
              <a:t>Human-based Computing Platform (HCP)</a:t>
            </a:r>
          </a:p>
          <a:p>
            <a:pPr lvl="1"/>
            <a:r>
              <a:rPr lang="en-US" sz="1800" dirty="0" smtClean="0"/>
              <a:t>Sensors Network (SN)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3034" y="45865"/>
            <a:ext cx="340189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[Implementation &amp; Experiments]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3034" y="45865"/>
            <a:ext cx="340189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[Implementation &amp; Experiments]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2" y="1208543"/>
            <a:ext cx="6167192" cy="158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17" y="3397433"/>
            <a:ext cx="8701999" cy="23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3034" y="45865"/>
            <a:ext cx="340189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[Implementation &amp; Experiments]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3" y="1208543"/>
            <a:ext cx="5975080" cy="1156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874" y="4412906"/>
            <a:ext cx="4957095" cy="20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874" y="1229147"/>
            <a:ext cx="4957095" cy="1545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875" y="2832206"/>
            <a:ext cx="4957094" cy="15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3034" y="45865"/>
            <a:ext cx="340189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[Implementation &amp; Experiments]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2" y="1208543"/>
            <a:ext cx="5996504" cy="1736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88" y="1761519"/>
            <a:ext cx="5860747" cy="1931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21" y="4417007"/>
            <a:ext cx="5085279" cy="13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Introduction to Hybrid Computing System</a:t>
            </a:r>
          </a:p>
          <a:p>
            <a:pPr lvl="1"/>
            <a:r>
              <a:rPr lang="en-US" dirty="0" smtClean="0"/>
              <a:t>Introduction to Reliability Analysis</a:t>
            </a:r>
          </a:p>
          <a:p>
            <a:pPr lvl="1"/>
            <a:r>
              <a:rPr lang="en-US" dirty="0" smtClean="0"/>
              <a:t>Motivation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smtClean="0"/>
              <a:t>Reliability Analysis Framework</a:t>
            </a:r>
          </a:p>
          <a:p>
            <a:r>
              <a:rPr lang="en-US" dirty="0" smtClean="0"/>
              <a:t>Implementation and Experiments</a:t>
            </a:r>
          </a:p>
          <a:p>
            <a:r>
              <a:rPr lang="en-US" dirty="0" smtClean="0"/>
              <a:t>Conclusions and Future 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3100555"/>
            <a:ext cx="7912608" cy="76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Experiments show how the RA can be used to obtain insights for system improvements.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87837" y="45865"/>
            <a:ext cx="30698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[Conclusions &amp; Future Works]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8515" y="3845614"/>
            <a:ext cx="8319408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469" y="1326749"/>
            <a:ext cx="4504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 Reliability</a:t>
            </a:r>
          </a:p>
          <a:p>
            <a:r>
              <a:rPr lang="en-US" sz="2000" dirty="0" smtClean="0"/>
              <a:t>      (Continuous &amp; Discrete)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Collective Dependency</a:t>
            </a:r>
          </a:p>
          <a:p>
            <a:r>
              <a:rPr lang="en-US" sz="2000" dirty="0" smtClean="0"/>
              <a:t>      (Collaboration for </a:t>
            </a:r>
            <a:r>
              <a:rPr lang="en-US" sz="2000" b="1" dirty="0" smtClean="0"/>
              <a:t>known structure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89422" y="1326749"/>
            <a:ext cx="345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Tools for Reliability Analysis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4413504" y="1339316"/>
            <a:ext cx="597408" cy="4616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6928" y="4679419"/>
            <a:ext cx="8101912" cy="76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Dependable hybrid human-machine computing</a:t>
            </a:r>
          </a:p>
          <a:p>
            <a:r>
              <a:rPr lang="en-US" sz="2000" dirty="0" smtClean="0"/>
              <a:t>Dependability metrics: availability, performance, quality of results.</a:t>
            </a:r>
          </a:p>
        </p:txBody>
      </p:sp>
      <p:sp>
        <p:nvSpPr>
          <p:cNvPr id="13" name="Chevron 12"/>
          <p:cNvSpPr/>
          <p:nvPr/>
        </p:nvSpPr>
        <p:spPr>
          <a:xfrm>
            <a:off x="494176" y="3193784"/>
            <a:ext cx="279853" cy="381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885954"/>
            <a:ext cx="7886700" cy="285273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5040568"/>
            <a:ext cx="7886700" cy="1500187"/>
          </a:xfrm>
        </p:spPr>
        <p:txBody>
          <a:bodyPr>
            <a:normAutofit/>
          </a:bodyPr>
          <a:lstStyle/>
          <a:p>
            <a:pPr lvl="0" hangingPunct="0">
              <a:lnSpc>
                <a:spcPct val="100000"/>
              </a:lnSpc>
              <a:spcBef>
                <a:spcPts val="0"/>
              </a:spcBef>
            </a:pPr>
            <a:r>
              <a:rPr lang="en-US" sz="1400" u="sng" dirty="0">
                <a:latin typeface="Arial" pitchFamily="18"/>
                <a:ea typeface="DejaVu Sans" pitchFamily="2"/>
                <a:cs typeface="Lohit Hindi" pitchFamily="2"/>
              </a:rPr>
              <a:t>Acknowledgments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buSzPct val="45000"/>
            </a:pPr>
            <a:r>
              <a:rPr lang="en-US" sz="1400" dirty="0">
                <a:latin typeface="Arial" pitchFamily="18"/>
                <a:ea typeface="DejaVu Sans" pitchFamily="2"/>
                <a:cs typeface="Lohit Hindi" pitchFamily="2"/>
              </a:rPr>
              <a:t>The first author of this paper is financially supported by </a:t>
            </a:r>
            <a:r>
              <a:rPr lang="en-US" sz="1400" b="1" dirty="0">
                <a:latin typeface="Arial" pitchFamily="18"/>
                <a:ea typeface="DejaVu Sans" pitchFamily="2"/>
                <a:cs typeface="Lohit Hindi" pitchFamily="2"/>
              </a:rPr>
              <a:t>Vienna PhD School of </a:t>
            </a:r>
            <a:r>
              <a:rPr lang="en-US" sz="1400" b="1" dirty="0" smtClean="0">
                <a:latin typeface="Arial" pitchFamily="18"/>
                <a:ea typeface="DejaVu Sans" pitchFamily="2"/>
                <a:cs typeface="Lohit Hindi" pitchFamily="2"/>
              </a:rPr>
              <a:t>Informatics </a:t>
            </a:r>
            <a:r>
              <a:rPr lang="en-US" sz="1400" dirty="0" smtClean="0">
                <a:latin typeface="Arial" pitchFamily="18"/>
                <a:ea typeface="DejaVu Sans" pitchFamily="2"/>
                <a:cs typeface="Lohit Hindi" pitchFamily="2"/>
                <a:hlinkClick r:id="rId2"/>
              </a:rPr>
              <a:t>http</a:t>
            </a:r>
            <a:r>
              <a:rPr lang="en-US" sz="1400" dirty="0">
                <a:latin typeface="Arial" pitchFamily="18"/>
                <a:ea typeface="DejaVu Sans" pitchFamily="2"/>
                <a:cs typeface="Lohit Hindi" pitchFamily="2"/>
                <a:hlinkClick r:id="rId2"/>
              </a:rPr>
              <a:t>://www.informatik.tuwien.ac.at/teaching/phdschool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buSzPct val="45000"/>
            </a:pPr>
            <a:r>
              <a:rPr lang="en-US" sz="1400" dirty="0">
                <a:latin typeface="Arial" pitchFamily="18"/>
                <a:ea typeface="DejaVu Sans" pitchFamily="2"/>
                <a:cs typeface="Lohit Hindi" pitchFamily="2"/>
              </a:rPr>
              <a:t>The work mentioned in this paper is partially supported by </a:t>
            </a:r>
            <a:r>
              <a:rPr lang="en-US" sz="1400" b="1" dirty="0">
                <a:latin typeface="Arial" pitchFamily="18"/>
                <a:ea typeface="DejaVu Sans" pitchFamily="2"/>
                <a:cs typeface="Lohit Hindi" pitchFamily="2"/>
              </a:rPr>
              <a:t>EU FP7 FET </a:t>
            </a:r>
            <a:r>
              <a:rPr lang="en-US" sz="1400" b="1" dirty="0" err="1">
                <a:latin typeface="Arial" pitchFamily="18"/>
                <a:ea typeface="DejaVu Sans" pitchFamily="2"/>
                <a:cs typeface="Lohit Hindi" pitchFamily="2"/>
              </a:rPr>
              <a:t>SmartSociety</a:t>
            </a:r>
            <a:r>
              <a:rPr lang="en-US" sz="1400" dirty="0">
                <a:latin typeface="Arial" pitchFamily="18"/>
                <a:ea typeface="DejaVu Sans" pitchFamily="2"/>
                <a:cs typeface="Lohit Hindi" pitchFamily="2"/>
              </a:rPr>
              <a:t> project </a:t>
            </a:r>
            <a:r>
              <a:rPr lang="en-US" sz="1400" dirty="0">
                <a:latin typeface="Arial" pitchFamily="18"/>
                <a:ea typeface="DejaVu Sans" pitchFamily="2"/>
                <a:cs typeface="Lohit Hindi" pitchFamily="2"/>
                <a:hlinkClick r:id="rId3"/>
              </a:rPr>
              <a:t>http://www.smart-society-project.eu/</a:t>
            </a: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3888" y="6364589"/>
            <a:ext cx="2057400" cy="365125"/>
          </a:xfrm>
        </p:spPr>
        <p:txBody>
          <a:bodyPr/>
          <a:lstStyle/>
          <a:p>
            <a:fld id="{DF06B653-3632-4050-BC1B-301D5D154BA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Computing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1294" y="45865"/>
            <a:ext cx="152317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[Background]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93482" y="1578795"/>
            <a:ext cx="1060012" cy="1122490"/>
            <a:chOff x="839519" y="1731960"/>
            <a:chExt cx="1455469" cy="15000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>
              <a:off x="922680" y="1731960"/>
              <a:ext cx="1102680" cy="110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39519" y="2834640"/>
              <a:ext cx="1455469" cy="3973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 dirty="0">
                  <a:ln>
                    <a:noFill/>
                  </a:ln>
                  <a:latin typeface="Arial" pitchFamily="18"/>
                  <a:ea typeface="DejaVu Sans" pitchFamily="2"/>
                  <a:cs typeface="Lohit Hindi" pitchFamily="2"/>
                </a:rPr>
                <a:t>Application</a:t>
              </a:r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5448331" y="1527805"/>
            <a:ext cx="1302449" cy="1202649"/>
            <a:chOff x="5448331" y="1527805"/>
            <a:chExt cx="1302449" cy="1202649"/>
          </a:xfrm>
        </p:grpSpPr>
        <p:sp>
          <p:nvSpPr>
            <p:cNvPr id="10" name="TextBox 9"/>
            <p:cNvSpPr txBox="1"/>
            <p:nvPr/>
          </p:nvSpPr>
          <p:spPr>
            <a:xfrm>
              <a:off x="5448331" y="2285504"/>
              <a:ext cx="1302449" cy="4449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 smtClean="0">
                  <a:ln>
                    <a:noFill/>
                  </a:ln>
                  <a:latin typeface="Arial" pitchFamily="18"/>
                  <a:ea typeface="DejaVu Sans" pitchFamily="2"/>
                  <a:cs typeface="Lohit Hindi" pitchFamily="2"/>
                </a:rPr>
                <a:t>Software-based 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 smtClean="0">
                  <a:ln>
                    <a:noFill/>
                  </a:ln>
                  <a:latin typeface="Arial" pitchFamily="18"/>
                  <a:ea typeface="DejaVu Sans" pitchFamily="2"/>
                  <a:cs typeface="Lohit Hindi" pitchFamily="2"/>
                </a:rPr>
                <a:t>services</a:t>
              </a:r>
              <a:endParaRPr lang="en-US" sz="1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584991" y="1527805"/>
              <a:ext cx="798013" cy="732079"/>
              <a:chOff x="5792255" y="1527805"/>
              <a:chExt cx="798013" cy="73207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rcRect/>
              <a:stretch>
                <a:fillRect/>
              </a:stretch>
            </p:blipFill>
            <p:spPr>
              <a:xfrm>
                <a:off x="6026214" y="1591399"/>
                <a:ext cx="239914" cy="324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rcRect/>
              <a:stretch>
                <a:fillRect/>
              </a:stretch>
            </p:blipFill>
            <p:spPr>
              <a:xfrm>
                <a:off x="6260173" y="1740494"/>
                <a:ext cx="239914" cy="324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rcRect/>
              <a:stretch>
                <a:fillRect/>
              </a:stretch>
            </p:blipFill>
            <p:spPr>
              <a:xfrm>
                <a:off x="5792255" y="1527805"/>
                <a:ext cx="239914" cy="324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alphaModFix/>
              </a:blip>
              <a:srcRect/>
              <a:stretch>
                <a:fillRect/>
              </a:stretch>
            </p:blipFill>
            <p:spPr>
              <a:xfrm>
                <a:off x="6310581" y="2047832"/>
                <a:ext cx="279687" cy="2120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20" name="Straight Arrow Connector 19"/>
          <p:cNvCxnSpPr/>
          <p:nvPr/>
        </p:nvCxnSpPr>
        <p:spPr>
          <a:xfrm>
            <a:off x="3153494" y="2259884"/>
            <a:ext cx="2117146" cy="740124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872" y="2730454"/>
            <a:ext cx="2715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arrow" panose="020B0606020202030204" pitchFamily="34" charset="0"/>
              </a:rPr>
              <a:t>Cloud-based services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arrow" panose="020B0606020202030204" pitchFamily="34" charset="0"/>
              </a:rPr>
              <a:t>Workflows with human-tasks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arrow" panose="020B0606020202030204" pitchFamily="34" charset="0"/>
              </a:rPr>
              <a:t>Crowdsourcing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 Narrow" panose="020B0606020202030204" pitchFamily="34" charset="0"/>
              </a:rPr>
              <a:t>IoT</a:t>
            </a:r>
            <a:r>
              <a:rPr lang="en-US" sz="1400" dirty="0" smtClean="0">
                <a:latin typeface="Arial Narrow" panose="020B0606020202030204" pitchFamily="34" charset="0"/>
              </a:rPr>
              <a:t>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 Narrow" panose="020B0606020202030204" pitchFamily="34" charset="0"/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153494" y="1352220"/>
            <a:ext cx="2411920" cy="639147"/>
            <a:chOff x="3153494" y="1352220"/>
            <a:chExt cx="2411920" cy="63914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28" y="1352220"/>
              <a:ext cx="548074" cy="548074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3153494" y="1987904"/>
              <a:ext cx="2411920" cy="3463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Group 1038"/>
          <p:cNvGrpSpPr/>
          <p:nvPr/>
        </p:nvGrpSpPr>
        <p:grpSpPr>
          <a:xfrm>
            <a:off x="5226663" y="2863534"/>
            <a:ext cx="1199601" cy="1103386"/>
            <a:chOff x="5226663" y="2863534"/>
            <a:chExt cx="1199601" cy="1103386"/>
          </a:xfrm>
        </p:grpSpPr>
        <p:sp>
          <p:nvSpPr>
            <p:cNvPr id="15" name="TextBox 14"/>
            <p:cNvSpPr txBox="1"/>
            <p:nvPr/>
          </p:nvSpPr>
          <p:spPr>
            <a:xfrm>
              <a:off x="5226663" y="3521970"/>
              <a:ext cx="1199601" cy="4449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 smtClean="0">
                  <a:ln>
                    <a:noFill/>
                  </a:ln>
                  <a:latin typeface="Arial" pitchFamily="18"/>
                  <a:ea typeface="DejaVu Sans" pitchFamily="2"/>
                  <a:cs typeface="Lohit Hindi" pitchFamily="2"/>
                </a:rPr>
                <a:t>Human-based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 smtClean="0">
                  <a:ln>
                    <a:noFill/>
                  </a:ln>
                  <a:latin typeface="Arial" pitchFamily="18"/>
                  <a:ea typeface="DejaVu Sans" pitchFamily="2"/>
                  <a:cs typeface="Lohit Hindi" pitchFamily="2"/>
                </a:rPr>
                <a:t>Compute Units</a:t>
              </a:r>
              <a:endParaRPr lang="en-US" sz="1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454281" y="2863534"/>
              <a:ext cx="963959" cy="664633"/>
              <a:chOff x="5661545" y="2863534"/>
              <a:chExt cx="963959" cy="66463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rcRect/>
              <a:stretch>
                <a:fillRect/>
              </a:stretch>
            </p:blipFill>
            <p:spPr>
              <a:xfrm>
                <a:off x="5661545" y="2904287"/>
                <a:ext cx="202859" cy="2028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rcRect/>
              <a:stretch>
                <a:fillRect/>
              </a:stretch>
            </p:blipFill>
            <p:spPr>
              <a:xfrm>
                <a:off x="6042095" y="2863534"/>
                <a:ext cx="202859" cy="2028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rcRect/>
              <a:stretch>
                <a:fillRect/>
              </a:stretch>
            </p:blipFill>
            <p:spPr>
              <a:xfrm>
                <a:off x="6170558" y="3253674"/>
                <a:ext cx="202859" cy="2028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rcRect/>
              <a:stretch>
                <a:fillRect/>
              </a:stretch>
            </p:blipFill>
            <p:spPr>
              <a:xfrm>
                <a:off x="5682310" y="3325308"/>
                <a:ext cx="202859" cy="2028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>
                <a:alphaModFix/>
              </a:blip>
              <a:srcRect/>
              <a:stretch>
                <a:fillRect/>
              </a:stretch>
            </p:blipFill>
            <p:spPr>
              <a:xfrm>
                <a:off x="6422645" y="3010270"/>
                <a:ext cx="202859" cy="2028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5545297" y="3066393"/>
            <a:ext cx="663734" cy="360345"/>
            <a:chOff x="5551647" y="3066393"/>
            <a:chExt cx="663734" cy="360345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5551647" y="3107146"/>
              <a:ext cx="263239" cy="105984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673841" y="3234797"/>
              <a:ext cx="155547" cy="19194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7"/>
              <a:endCxn id="17" idx="2"/>
            </p:cNvCxnSpPr>
            <p:nvPr/>
          </p:nvCxnSpPr>
          <p:spPr>
            <a:xfrm flipV="1">
              <a:off x="5851974" y="3066393"/>
              <a:ext cx="84287" cy="13312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29388" y="3234797"/>
              <a:ext cx="129842" cy="12030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0" idx="6"/>
              <a:endCxn id="26" idx="1"/>
            </p:cNvCxnSpPr>
            <p:nvPr/>
          </p:nvCxnSpPr>
          <p:spPr>
            <a:xfrm flipV="1">
              <a:off x="5859646" y="3111700"/>
              <a:ext cx="355735" cy="106342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807258" y="3191848"/>
              <a:ext cx="52388" cy="523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522720" y="2855610"/>
            <a:ext cx="2451748" cy="1005736"/>
            <a:chOff x="6522720" y="2855610"/>
            <a:chExt cx="2451748" cy="1005736"/>
          </a:xfrm>
        </p:grpSpPr>
        <p:sp>
          <p:nvSpPr>
            <p:cNvPr id="23" name="Rectangle 22"/>
            <p:cNvSpPr/>
            <p:nvPr/>
          </p:nvSpPr>
          <p:spPr>
            <a:xfrm>
              <a:off x="6928303" y="2855610"/>
              <a:ext cx="2046165" cy="10057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228600" indent="-2286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 Narrow" panose="020B0606020202030204" pitchFamily="34" charset="0"/>
                </a:rPr>
                <a:t>Crowdsourcing </a:t>
              </a:r>
              <a:r>
                <a:rPr lang="en-US" sz="1400" dirty="0">
                  <a:latin typeface="Arial Narrow" panose="020B0606020202030204" pitchFamily="34" charset="0"/>
                </a:rPr>
                <a:t>platforms</a:t>
              </a:r>
            </a:p>
            <a:p>
              <a:pPr marL="228600" indent="-2286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 Narrow" panose="020B0606020202030204" pitchFamily="34" charset="0"/>
                </a:rPr>
                <a:t>Social networks </a:t>
              </a:r>
              <a:r>
                <a:rPr lang="en-US" sz="1400" dirty="0">
                  <a:latin typeface="Arial Narrow" panose="020B0606020202030204" pitchFamily="34" charset="0"/>
                </a:rPr>
                <a:t>of </a:t>
              </a:r>
              <a:r>
                <a:rPr lang="en-US" sz="1400" dirty="0" smtClean="0">
                  <a:latin typeface="Arial Narrow" panose="020B0606020202030204" pitchFamily="34" charset="0"/>
                </a:rPr>
                <a:t>experts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 marL="228600" indent="-228600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 Narrow" panose="020B0606020202030204" pitchFamily="34" charset="0"/>
                </a:rPr>
                <a:t>On-premise experts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47" name="Striped Right Arrow 46"/>
            <p:cNvSpPr/>
            <p:nvPr/>
          </p:nvSpPr>
          <p:spPr>
            <a:xfrm>
              <a:off x="6522720" y="3070570"/>
              <a:ext cx="451104" cy="247957"/>
            </a:xfrm>
            <a:prstGeom prst="strip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026" name="Picture 2" descr="http://view.vzaar.com/5026712/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60" y="4149605"/>
            <a:ext cx="1521080" cy="13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>
            <a:off x="3159844" y="2400666"/>
            <a:ext cx="2049272" cy="217551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523744" y="4255008"/>
            <a:ext cx="1772222" cy="1595079"/>
            <a:chOff x="2267712" y="4255008"/>
            <a:chExt cx="1772222" cy="1595079"/>
          </a:xfrm>
        </p:grpSpPr>
        <p:sp>
          <p:nvSpPr>
            <p:cNvPr id="56" name="Rounded Rectangle 55"/>
            <p:cNvSpPr/>
            <p:nvPr/>
          </p:nvSpPr>
          <p:spPr>
            <a:xfrm>
              <a:off x="2267712" y="4255008"/>
              <a:ext cx="1767659" cy="1595079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>
              <a:alphaModFix/>
            </a:blip>
            <a:srcRect/>
            <a:stretch>
              <a:fillRect/>
            </a:stretch>
          </p:blipFill>
          <p:spPr>
            <a:xfrm>
              <a:off x="2751385" y="4934311"/>
              <a:ext cx="307170" cy="307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33013" y="4716958"/>
              <a:ext cx="395480" cy="35925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76633" y="5076549"/>
              <a:ext cx="289994" cy="26342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alphaModFix/>
            </a:blip>
            <a:srcRect/>
            <a:stretch>
              <a:fillRect/>
            </a:stretch>
          </p:blipFill>
          <p:spPr>
            <a:xfrm>
              <a:off x="2519823" y="4805615"/>
              <a:ext cx="307170" cy="307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3016792" y="4502361"/>
              <a:ext cx="273907" cy="370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2742472" y="4423113"/>
              <a:ext cx="273907" cy="370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2352892" y="5469264"/>
              <a:ext cx="1687042" cy="2679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 smtClean="0">
                  <a:ln>
                    <a:noFill/>
                  </a:ln>
                  <a:latin typeface="Arial" pitchFamily="18"/>
                  <a:ea typeface="DejaVu Sans" pitchFamily="2"/>
                  <a:cs typeface="Lohit Hindi" pitchFamily="2"/>
                </a:rPr>
                <a:t>Hybrid Compute Units</a:t>
              </a:r>
              <a:endParaRPr lang="en-US" sz="1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3984526" y="2071533"/>
            <a:ext cx="1502693" cy="2062253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346548" y="3426737"/>
            <a:ext cx="887454" cy="888314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4419648" y="4617539"/>
            <a:ext cx="696438" cy="175883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122690" y="2830143"/>
            <a:ext cx="380692" cy="1308129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Bent Arrow 60"/>
          <p:cNvSpPr/>
          <p:nvPr/>
        </p:nvSpPr>
        <p:spPr>
          <a:xfrm flipV="1">
            <a:off x="3460183" y="5799868"/>
            <a:ext cx="377952" cy="4267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3847" y="5945231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 Metrics?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543371" y="5879093"/>
            <a:ext cx="214412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2333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208543"/>
            <a:ext cx="8319408" cy="5021569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reliability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Why</a:t>
            </a:r>
            <a:r>
              <a:rPr lang="en-US" dirty="0" smtClean="0"/>
              <a:t> </a:t>
            </a:r>
            <a:r>
              <a:rPr lang="en-US" dirty="0"/>
              <a:t>do we need?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designer</a:t>
            </a:r>
          </a:p>
          <a:p>
            <a:pPr lvl="1"/>
            <a:r>
              <a:rPr lang="en-US" dirty="0"/>
              <a:t>for resource provider</a:t>
            </a:r>
          </a:p>
          <a:p>
            <a:pPr lvl="1"/>
            <a:r>
              <a:rPr lang="en-US" dirty="0"/>
              <a:t>for task owner</a:t>
            </a:r>
          </a:p>
          <a:p>
            <a:pPr lvl="1"/>
            <a:endParaRPr lang="en-US" dirty="0"/>
          </a:p>
          <a:p>
            <a:r>
              <a:rPr lang="en-US" b="1" dirty="0" smtClean="0"/>
              <a:t>How</a:t>
            </a:r>
            <a:r>
              <a:rPr lang="en-US" dirty="0" smtClean="0"/>
              <a:t> to measure?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1294" y="45865"/>
            <a:ext cx="152317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[Background]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8894" y="1691255"/>
            <a:ext cx="686099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ability of a system to function correctly over a specified period of time, mostly under predefined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724" y="3093989"/>
            <a:ext cx="40853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entaur" panose="02030504050205020304" pitchFamily="18" charset="0"/>
              </a:rPr>
              <a:t>SYSTEM IMPROVEMENTS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889" y="5573114"/>
            <a:ext cx="40853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entaur" panose="02030504050205020304" pitchFamily="18" charset="0"/>
              </a:rPr>
              <a:t>STOCHASTIC ANALYSIS</a:t>
            </a:r>
          </a:p>
        </p:txBody>
      </p:sp>
    </p:spTree>
    <p:extLst>
      <p:ext uri="{BB962C8B-B14F-4D97-AF65-F5344CB8AC3E}">
        <p14:creationId xmlns:p14="http://schemas.microsoft.com/office/powerpoint/2010/main" val="8049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Analysis in HCS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353881"/>
            <a:ext cx="8319408" cy="4876231"/>
          </a:xfrm>
        </p:spPr>
        <p:txBody>
          <a:bodyPr>
            <a:normAutofit/>
          </a:bodyPr>
          <a:lstStyle/>
          <a:p>
            <a:r>
              <a:rPr lang="en-US" dirty="0" smtClean="0"/>
              <a:t>Problems for Reliability Analysis in HCS</a:t>
            </a:r>
          </a:p>
          <a:p>
            <a:pPr lvl="1"/>
            <a:r>
              <a:rPr lang="en-US" dirty="0" smtClean="0"/>
              <a:t>Non-continuous time space</a:t>
            </a:r>
          </a:p>
          <a:p>
            <a:pPr lvl="1"/>
            <a:r>
              <a:rPr lang="en-US" dirty="0" smtClean="0"/>
              <a:t>More ad-hoc inter-dependency</a:t>
            </a:r>
          </a:p>
          <a:p>
            <a:pPr lvl="1"/>
            <a:r>
              <a:rPr lang="en-US" dirty="0" smtClean="0"/>
              <a:t>Resources provisioning on The Cloud</a:t>
            </a:r>
          </a:p>
          <a:p>
            <a:endParaRPr lang="en-US" dirty="0" smtClean="0"/>
          </a:p>
          <a:p>
            <a:r>
              <a:rPr lang="en-US" dirty="0" smtClean="0"/>
              <a:t>Our goal: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1294" y="45865"/>
            <a:ext cx="152317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[Background]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878" y="4129892"/>
            <a:ext cx="686099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provide a set of tools for modeling and analyzing reliability for hybrid computing systems.</a:t>
            </a:r>
          </a:p>
        </p:txBody>
      </p:sp>
    </p:spTree>
    <p:extLst>
      <p:ext uri="{BB962C8B-B14F-4D97-AF65-F5344CB8AC3E}">
        <p14:creationId xmlns:p14="http://schemas.microsoft.com/office/powerpoint/2010/main" val="19385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1294" y="45865"/>
            <a:ext cx="152317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[Background]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93" y="1284743"/>
            <a:ext cx="1412181" cy="1229857"/>
          </a:xfrm>
          <a:prstGeom prst="rect">
            <a:avLst/>
          </a:prstGeom>
        </p:spPr>
      </p:pic>
      <p:grpSp>
        <p:nvGrpSpPr>
          <p:cNvPr id="2090" name="Group 2089"/>
          <p:cNvGrpSpPr/>
          <p:nvPr/>
        </p:nvGrpSpPr>
        <p:grpSpPr>
          <a:xfrm>
            <a:off x="3373477" y="1732276"/>
            <a:ext cx="1123876" cy="1178053"/>
            <a:chOff x="3476700" y="1333499"/>
            <a:chExt cx="1123876" cy="1178053"/>
          </a:xfrm>
        </p:grpSpPr>
        <p:sp>
          <p:nvSpPr>
            <p:cNvPr id="2089" name="Rectangle 2088"/>
            <p:cNvSpPr/>
            <p:nvPr/>
          </p:nvSpPr>
          <p:spPr>
            <a:xfrm>
              <a:off x="3476700" y="1333499"/>
              <a:ext cx="1123876" cy="117805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6700" y="1648530"/>
              <a:ext cx="537938" cy="462869"/>
            </a:xfrm>
            <a:prstGeom prst="rect">
              <a:avLst/>
            </a:prstGeom>
          </p:spPr>
        </p:pic>
        <p:pic>
          <p:nvPicPr>
            <p:cNvPr id="2086" name="Picture 20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0963" y="1421145"/>
              <a:ext cx="582764" cy="462868"/>
            </a:xfrm>
            <a:prstGeom prst="rect">
              <a:avLst/>
            </a:prstGeom>
          </p:spPr>
        </p:pic>
        <p:pic>
          <p:nvPicPr>
            <p:cNvPr id="2087" name="Picture 20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4520" y="1854578"/>
              <a:ext cx="657479" cy="656974"/>
            </a:xfrm>
            <a:prstGeom prst="rect">
              <a:avLst/>
            </a:prstGeom>
          </p:spPr>
        </p:pic>
      </p:grpSp>
      <p:pic>
        <p:nvPicPr>
          <p:cNvPr id="2088" name="Picture 20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062" y="1484043"/>
            <a:ext cx="682867" cy="754934"/>
          </a:xfrm>
          <a:prstGeom prst="rect">
            <a:avLst/>
          </a:prstGeom>
        </p:spPr>
      </p:pic>
      <p:grpSp>
        <p:nvGrpSpPr>
          <p:cNvPr id="2097" name="Group 2096"/>
          <p:cNvGrpSpPr/>
          <p:nvPr/>
        </p:nvGrpSpPr>
        <p:grpSpPr>
          <a:xfrm>
            <a:off x="3334790" y="1284288"/>
            <a:ext cx="1141959" cy="492177"/>
            <a:chOff x="3334790" y="1208088"/>
            <a:chExt cx="1141959" cy="492177"/>
          </a:xfrm>
        </p:grpSpPr>
        <p:pic>
          <p:nvPicPr>
            <p:cNvPr id="2092" name="Picture 209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9667" y="1239496"/>
              <a:ext cx="373148" cy="372861"/>
            </a:xfrm>
            <a:prstGeom prst="rect">
              <a:avLst/>
            </a:prstGeom>
          </p:spPr>
        </p:pic>
        <p:pic>
          <p:nvPicPr>
            <p:cNvPr id="2093" name="Picture 209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88676" y="1208088"/>
              <a:ext cx="388073" cy="492177"/>
            </a:xfrm>
            <a:prstGeom prst="rect">
              <a:avLst/>
            </a:prstGeom>
          </p:spPr>
        </p:pic>
        <p:pic>
          <p:nvPicPr>
            <p:cNvPr id="2091" name="Picture 209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34790" y="1239495"/>
              <a:ext cx="373148" cy="372861"/>
            </a:xfrm>
            <a:prstGeom prst="rect">
              <a:avLst/>
            </a:prstGeom>
          </p:spPr>
        </p:pic>
      </p:grpSp>
      <p:sp>
        <p:nvSpPr>
          <p:cNvPr id="2095" name="Rectangle 2094"/>
          <p:cNvSpPr/>
          <p:nvPr/>
        </p:nvSpPr>
        <p:spPr>
          <a:xfrm>
            <a:off x="3267074" y="1181100"/>
            <a:ext cx="1378077" cy="2038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TextBox 2095"/>
          <p:cNvSpPr txBox="1"/>
          <p:nvPr/>
        </p:nvSpPr>
        <p:spPr>
          <a:xfrm>
            <a:off x="3324709" y="288929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HCU Collective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098" name="Rectangle 2097"/>
          <p:cNvSpPr/>
          <p:nvPr/>
        </p:nvSpPr>
        <p:spPr>
          <a:xfrm>
            <a:off x="4981245" y="1844326"/>
            <a:ext cx="1402080" cy="958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Human-Based</a:t>
            </a:r>
          </a:p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Computing</a:t>
            </a:r>
          </a:p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Platform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2100" name="Straight Arrow Connector 2099"/>
          <p:cNvCxnSpPr>
            <a:stCxn id="2089" idx="3"/>
            <a:endCxn id="2098" idx="1"/>
          </p:cNvCxnSpPr>
          <p:nvPr/>
        </p:nvCxnSpPr>
        <p:spPr>
          <a:xfrm>
            <a:off x="4497353" y="2321303"/>
            <a:ext cx="483892" cy="2069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6867021" y="1181100"/>
            <a:ext cx="1402080" cy="1621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Infrastructure</a:t>
            </a:r>
          </a:p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Maintenance</a:t>
            </a:r>
          </a:p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Platform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6383325" y="2292194"/>
            <a:ext cx="483892" cy="2069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487561" y="1463931"/>
            <a:ext cx="2379460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2" name="Picture 21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1814" y="4346349"/>
            <a:ext cx="1860901" cy="1301633"/>
          </a:xfrm>
          <a:prstGeom prst="rect">
            <a:avLst/>
          </a:prstGeom>
        </p:spPr>
      </p:pic>
      <p:pic>
        <p:nvPicPr>
          <p:cNvPr id="2103" name="Picture 21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1336" y="4358621"/>
            <a:ext cx="1499744" cy="1260500"/>
          </a:xfrm>
          <a:prstGeom prst="rect">
            <a:avLst/>
          </a:prstGeom>
        </p:spPr>
      </p:pic>
      <p:pic>
        <p:nvPicPr>
          <p:cNvPr id="2104" name="Picture 2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9701" y="4387265"/>
            <a:ext cx="2159400" cy="1255415"/>
          </a:xfrm>
          <a:prstGeom prst="rect">
            <a:avLst/>
          </a:prstGeom>
        </p:spPr>
      </p:pic>
      <p:cxnSp>
        <p:nvCxnSpPr>
          <p:cNvPr id="2106" name="Straight Connector 2105"/>
          <p:cNvCxnSpPr/>
          <p:nvPr/>
        </p:nvCxnSpPr>
        <p:spPr>
          <a:xfrm>
            <a:off x="711200" y="3797300"/>
            <a:ext cx="78994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7" name="TextBox 2106"/>
          <p:cNvSpPr txBox="1"/>
          <p:nvPr/>
        </p:nvSpPr>
        <p:spPr>
          <a:xfrm>
            <a:off x="609600" y="386146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Resources pool</a:t>
            </a:r>
            <a:endParaRPr lang="en-US" dirty="0"/>
          </a:p>
        </p:txBody>
      </p:sp>
      <p:cxnSp>
        <p:nvCxnSpPr>
          <p:cNvPr id="130" name="Straight Arrow Connector 129"/>
          <p:cNvCxnSpPr>
            <a:stCxn id="2102" idx="0"/>
          </p:cNvCxnSpPr>
          <p:nvPr/>
        </p:nvCxnSpPr>
        <p:spPr>
          <a:xfrm flipV="1">
            <a:off x="3222265" y="3408917"/>
            <a:ext cx="637790" cy="9374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103" idx="0"/>
          </p:cNvCxnSpPr>
          <p:nvPr/>
        </p:nvCxnSpPr>
        <p:spPr>
          <a:xfrm flipH="1" flipV="1">
            <a:off x="4088676" y="3408917"/>
            <a:ext cx="1042532" cy="9497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104" idx="0"/>
          </p:cNvCxnSpPr>
          <p:nvPr/>
        </p:nvCxnSpPr>
        <p:spPr>
          <a:xfrm flipH="1" flipV="1">
            <a:off x="4468777" y="3351465"/>
            <a:ext cx="2720624" cy="103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" grpId="0" animBg="1"/>
      <p:bldP spid="2096" grpId="0"/>
      <p:bldP spid="2098" grpId="0" animBg="1"/>
      <p:bldP spid="120" grpId="0" animBg="1"/>
      <p:bldP spid="2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Individual Units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R(t) formula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R(t)</a:t>
                </a:r>
                <a:r>
                  <a:rPr lang="en-US" dirty="0" smtClean="0"/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smtClean="0"/>
                  <a:t>The probability of failure free operations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[0..t]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– F(t)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F(t)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  <m:e/>
                    </m:nary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	where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f(t)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/>
                  <a:t>The probability density </a:t>
                </a:r>
                <a:r>
                  <a:rPr lang="en-US" dirty="0" smtClean="0"/>
                  <a:t>function</a:t>
                </a: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	requires continuous operations,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does not fit for human-based units</a:t>
                </a:r>
              </a:p>
              <a:p>
                <a:r>
                  <a:rPr lang="en-US" dirty="0"/>
                  <a:t>The R(k) formula</a:t>
                </a:r>
              </a:p>
              <a:p>
                <a:pPr lvl="1"/>
                <a:r>
                  <a:rPr lang="en-US" dirty="0"/>
                  <a:t>Discrete reliability </a:t>
                </a:r>
                <a:r>
                  <a:rPr lang="en-US" dirty="0" smtClean="0"/>
                  <a:t>model - based </a:t>
                </a:r>
                <a:r>
                  <a:rPr lang="en-US" dirty="0"/>
                  <a:t>on task execution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  <a:p>
                <a:pPr lvl="1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f(k) 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fails | task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task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task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k-1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succeed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9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9085" y="45865"/>
            <a:ext cx="106792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[Models]</a:t>
            </a:r>
            <a:endParaRPr lang="en-US" dirty="0"/>
          </a:p>
        </p:txBody>
      </p:sp>
      <p:sp>
        <p:nvSpPr>
          <p:cNvPr id="7" name="Bent Arrow 6"/>
          <p:cNvSpPr/>
          <p:nvPr/>
        </p:nvSpPr>
        <p:spPr>
          <a:xfrm flipV="1">
            <a:off x="963168" y="3425952"/>
            <a:ext cx="377952" cy="4267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328" y="2548128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f(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96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10" y="1208543"/>
            <a:ext cx="2657856" cy="1815073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RA requires information on </a:t>
            </a:r>
            <a:r>
              <a:rPr lang="en-US" sz="2400" i="1" dirty="0" smtClean="0"/>
              <a:t>inter-dependencies </a:t>
            </a:r>
            <a:r>
              <a:rPr lang="en-US" sz="2400" dirty="0" smtClean="0"/>
              <a:t>between components.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9085" y="45865"/>
            <a:ext cx="106792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[Models]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64" y="1208542"/>
            <a:ext cx="5642905" cy="48386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93764" y="3023616"/>
            <a:ext cx="5766516" cy="1207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93764" y="2116079"/>
            <a:ext cx="5766516" cy="9075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93764" y="4230624"/>
            <a:ext cx="2553596" cy="743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03875" y="1231393"/>
            <a:ext cx="5766516" cy="17904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92918" y="4204555"/>
            <a:ext cx="2725130" cy="18655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Analyzing Reliability in Hybrid Compute Units</a:t>
            </a:r>
            <a:r>
              <a:rPr lang="en-US" smtClean="0"/>
              <a:t>, IEEE CIC 2015, October 28 - 30, 2015, Hangzhou.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B653-3632-4050-BC1B-301D5D154B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9556" y="45865"/>
            <a:ext cx="329128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[Reliability Analysis Framework]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80" y="1147584"/>
            <a:ext cx="4688141" cy="1462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9" y="2660776"/>
            <a:ext cx="4683688" cy="1257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79" y="3989549"/>
            <a:ext cx="4683689" cy="240768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36175" y="1643829"/>
            <a:ext cx="3241136" cy="1645920"/>
            <a:chOff x="5336175" y="1643829"/>
            <a:chExt cx="3241136" cy="1645920"/>
          </a:xfrm>
        </p:grpSpPr>
        <p:sp>
          <p:nvSpPr>
            <p:cNvPr id="12" name="Curved Up Arrow 11"/>
            <p:cNvSpPr/>
            <p:nvPr/>
          </p:nvSpPr>
          <p:spPr>
            <a:xfrm rot="16200000">
              <a:off x="5019183" y="1960821"/>
              <a:ext cx="1645920" cy="1011936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9465" y="2235955"/>
              <a:ext cx="2127846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entaur" panose="02030504050205020304" pitchFamily="18" charset="0"/>
                </a:rPr>
                <a:t>ASSIGNMENT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6175" y="3397423"/>
            <a:ext cx="3424104" cy="1645920"/>
            <a:chOff x="5336175" y="3397423"/>
            <a:chExt cx="3424104" cy="1645920"/>
          </a:xfrm>
        </p:grpSpPr>
        <p:sp>
          <p:nvSpPr>
            <p:cNvPr id="14" name="Curved Up Arrow 13"/>
            <p:cNvSpPr/>
            <p:nvPr/>
          </p:nvSpPr>
          <p:spPr>
            <a:xfrm rot="16200000">
              <a:off x="5019183" y="3714415"/>
              <a:ext cx="1645920" cy="1011936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9464" y="3989549"/>
              <a:ext cx="231081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entaur" panose="02030504050205020304" pitchFamily="18" charset="0"/>
                </a:rPr>
                <a:t>COMPOSITION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6175" y="3889768"/>
            <a:ext cx="3807825" cy="1446117"/>
            <a:chOff x="5336175" y="3889768"/>
            <a:chExt cx="3807825" cy="1446117"/>
          </a:xfrm>
        </p:grpSpPr>
        <p:sp>
          <p:nvSpPr>
            <p:cNvPr id="16" name="Left Brace 15"/>
            <p:cNvSpPr/>
            <p:nvPr/>
          </p:nvSpPr>
          <p:spPr>
            <a:xfrm>
              <a:off x="7312885" y="4174672"/>
              <a:ext cx="294415" cy="9063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6815" y="4038463"/>
              <a:ext cx="16076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Resources discovered suitable for fulfilling a role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336175" y="4538949"/>
              <a:ext cx="403381" cy="2121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04871" y="3889768"/>
              <a:ext cx="1498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Static sets of resources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45501" y="4751110"/>
              <a:ext cx="1498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Virtual Standby Units (VSU)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953" y="5284043"/>
            <a:ext cx="3751490" cy="2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3265</TotalTime>
  <Words>1221</Words>
  <Application>Microsoft Macintosh PowerPoint</Application>
  <PresentationFormat>On-screen Show (4:3)</PresentationFormat>
  <Paragraphs>253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Candara</vt:lpstr>
      <vt:lpstr>Centaur</vt:lpstr>
      <vt:lpstr>Century Schoolbook L</vt:lpstr>
      <vt:lpstr>DejaVu Sans</vt:lpstr>
      <vt:lpstr>Lohit Hindi</vt:lpstr>
      <vt:lpstr>Times New Roman</vt:lpstr>
      <vt:lpstr>Ubuntu Light</vt:lpstr>
      <vt:lpstr>Office Theme</vt:lpstr>
      <vt:lpstr>PowerPoint Presentation</vt:lpstr>
      <vt:lpstr>Outline</vt:lpstr>
      <vt:lpstr>Hybrid Computing System</vt:lpstr>
      <vt:lpstr>Reliability Analysis</vt:lpstr>
      <vt:lpstr>Reliability Analysis in HCS</vt:lpstr>
      <vt:lpstr>Motivating Scenario</vt:lpstr>
      <vt:lpstr>Reliability of Individual Units</vt:lpstr>
      <vt:lpstr>Collective Dependencies</vt:lpstr>
      <vt:lpstr>System Overview</vt:lpstr>
      <vt:lpstr>Reliability Calculation (1)</vt:lpstr>
      <vt:lpstr>Reliability Calculation (2)</vt:lpstr>
      <vt:lpstr>Reliability Calculation (3)</vt:lpstr>
      <vt:lpstr>Reliability Calculation (4)</vt:lpstr>
      <vt:lpstr>Reliability Calculation (5)</vt:lpstr>
      <vt:lpstr>Prototype Implementation</vt:lpstr>
      <vt:lpstr>Experiment Setup</vt:lpstr>
      <vt:lpstr>Experiment 1</vt:lpstr>
      <vt:lpstr>Experiment 2</vt:lpstr>
      <vt:lpstr>Experiment 3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Zuhri Catur Candra</dc:creator>
  <cp:lastModifiedBy>Muhammad Zuhri Catur Candra</cp:lastModifiedBy>
  <cp:revision>117</cp:revision>
  <dcterms:created xsi:type="dcterms:W3CDTF">2015-10-08T10:03:16Z</dcterms:created>
  <dcterms:modified xsi:type="dcterms:W3CDTF">2016-01-07T11:19:30Z</dcterms:modified>
</cp:coreProperties>
</file>